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1640"/>
  </p:normalViewPr>
  <p:slideViewPr>
    <p:cSldViewPr snapToGrid="0" snapToObjects="1">
      <p:cViewPr varScale="1">
        <p:scale>
          <a:sx n="90" d="100"/>
          <a:sy n="90" d="100"/>
        </p:scale>
        <p:origin x="232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6EA3B0-CB2F-9542-BD81-0A6EEFE275A8}" type="datetimeFigureOut">
              <a:rPr kumimoji="1" lang="zh-TW" altLang="en-US" smtClean="0"/>
              <a:t>2022/8/23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96143-ED02-6341-AC6F-6075E085C74C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054476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空氣由肺進入後，肺靜脈帶著含氧的血流進入左心房；然後，流入左心室。左心室收縮時，將血送到主動脈，再逐漸輸送到各部位之小動脈，微血管。經過器管組織吸取氧氣與養份之後，血流經過靜脈系統，回流到腔靜脈，然後依序進入右心房，右心室，及肺動脈。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96143-ED02-6341-AC6F-6075E085C74C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90076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96143-ED02-6341-AC6F-6075E085C74C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53973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左側左心室流出，經主動脈瓣進入主動脈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96143-ED02-6341-AC6F-6075E085C74C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05938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左側左心室流出，經主動脈瓣進入主動脈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96143-ED02-6341-AC6F-6075E085C74C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165758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經過器管組織吸取氧氣與養份之後，血流經過靜脈系統，回流到腔靜脈，然後依序進入右心房，右心室，及肺動脈。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96143-ED02-6341-AC6F-6075E085C74C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261027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sz="1200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肺動脈瓣閉合，三尖瓣同時開啟，若看不到三尖瓣，可由主動脈閉合狀態判斷，因為左右心室會同步舒張收縮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796143-ED02-6341-AC6F-6075E085C74C}" type="slidenum">
              <a:rPr kumimoji="1" lang="zh-TW" altLang="en-US" smtClean="0"/>
              <a:t>11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87403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8/23/22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8/23/22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03F7A0-0D5A-2D48-A5EB-60647B7DDA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4363271"/>
            <a:ext cx="8676222" cy="1066801"/>
          </a:xfrm>
        </p:spPr>
        <p:txBody>
          <a:bodyPr>
            <a:normAutofit/>
          </a:bodyPr>
          <a:lstStyle/>
          <a:p>
            <a:r>
              <a:rPr kumimoji="1"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心臟超音波血液逆流說明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01FEBD8-C1EA-FF48-BA99-0671BB5684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5516211"/>
            <a:ext cx="8676222" cy="72224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kumimoji="1" lang="zh-TW" altLang="en-US" sz="1800">
                <a:latin typeface="KaiTi" panose="02010609060101010101" pitchFamily="49" charset="-122"/>
                <a:ea typeface="KaiTi" panose="02010609060101010101" pitchFamily="49" charset="-122"/>
              </a:rPr>
              <a:t>淡江大學資工系</a:t>
            </a:r>
            <a:endParaRPr kumimoji="1" lang="en-US" altLang="zh-TW" sz="180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lnSpc>
                <a:spcPct val="90000"/>
              </a:lnSpc>
            </a:pPr>
            <a:r>
              <a:rPr kumimoji="1" lang="zh-TW" altLang="en-US" sz="1800">
                <a:latin typeface="KaiTi" panose="02010609060101010101" pitchFamily="49" charset="-122"/>
                <a:ea typeface="KaiTi" panose="02010609060101010101" pitchFamily="49" charset="-122"/>
              </a:rPr>
              <a:t>陳世興 老師</a:t>
            </a:r>
          </a:p>
        </p:txBody>
      </p:sp>
      <p:pic>
        <p:nvPicPr>
          <p:cNvPr id="5" name="Picture 4" descr="A white pebble with a heart shape">
            <a:extLst>
              <a:ext uri="{FF2B5EF4-FFF2-40B4-BE49-F238E27FC236}">
                <a16:creationId xmlns:a16="http://schemas.microsoft.com/office/drawing/2014/main" id="{00FA084A-3B09-47DA-D491-3A1233753A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387" b="22097"/>
          <a:stretch/>
        </p:blipFill>
        <p:spPr>
          <a:xfrm>
            <a:off x="20" y="10"/>
            <a:ext cx="12191980" cy="4273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393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5A0CD5DB-BFA5-ED43-BE32-82940D13A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80000"/>
            <a:ext cx="6454545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9F907DB1-23EE-A14F-8693-DBD7391AE503}"/>
              </a:ext>
            </a:extLst>
          </p:cNvPr>
          <p:cNvSpPr txBox="1">
            <a:spLocks/>
          </p:cNvSpPr>
          <p:nvPr/>
        </p:nvSpPr>
        <p:spPr>
          <a:xfrm>
            <a:off x="1054800" y="180000"/>
            <a:ext cx="10080000" cy="9000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kumimoji="1" lang="zh-TW" alt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三尖瓣逆流</a:t>
            </a:r>
            <a:r>
              <a:rPr kumimoji="1" lang="en-US" altLang="zh-TW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-</a:t>
            </a:r>
            <a:r>
              <a:rPr kumimoji="1" lang="zh-TW" alt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胸骨旁左室短軸主動脈根部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561AD89-D612-704D-A4FD-6B1851149A9F}"/>
              </a:ext>
            </a:extLst>
          </p:cNvPr>
          <p:cNvSpPr txBox="1"/>
          <p:nvPr/>
        </p:nvSpPr>
        <p:spPr>
          <a:xfrm>
            <a:off x="1080000" y="1440000"/>
            <a:ext cx="410903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都卜勒彩色超音波：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紅色表示血由下往上流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藍色表示血由上往下流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右心室舒張期正常血流由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右心房經過三尖瓣，流入右心室（由下往上）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右心室</a:t>
            </a:r>
            <a:r>
              <a:rPr kumimoji="1" lang="zh-TW" altLang="en-US" sz="2400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收縮期（瓣膜應閉合）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此處出現藍色表示血液由上往下，視為逆流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D320C17-238C-FF48-A12E-77C50E1D4C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0000" y="1260000"/>
            <a:ext cx="7045352" cy="504000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F53142FC-5B51-B8A7-0D54-A9A4DDFF3E95}"/>
              </a:ext>
            </a:extLst>
          </p:cNvPr>
          <p:cNvSpPr txBox="1"/>
          <p:nvPr/>
        </p:nvSpPr>
        <p:spPr>
          <a:xfrm>
            <a:off x="10293350" y="2963494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PV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EE06933-054A-1F09-935B-BE150BD15938}"/>
              </a:ext>
            </a:extLst>
          </p:cNvPr>
          <p:cNvSpPr txBox="1"/>
          <p:nvPr/>
        </p:nvSpPr>
        <p:spPr>
          <a:xfrm>
            <a:off x="8399463" y="3780000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</a:t>
            </a:r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V</a:t>
            </a:r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48ABC73-F11E-C463-D22D-D3B6618836B0}"/>
              </a:ext>
            </a:extLst>
          </p:cNvPr>
          <p:cNvSpPr txBox="1"/>
          <p:nvPr/>
        </p:nvSpPr>
        <p:spPr>
          <a:xfrm>
            <a:off x="9459110" y="5040986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LA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F8D45CD-60F6-C38B-BB09-CA241797CF7B}"/>
              </a:ext>
            </a:extLst>
          </p:cNvPr>
          <p:cNvSpPr txBox="1"/>
          <p:nvPr/>
        </p:nvSpPr>
        <p:spPr>
          <a:xfrm>
            <a:off x="7844345" y="4670668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</a:t>
            </a:r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</a:t>
            </a:r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BE51ACEF-E400-C1B9-162D-97B42056E6DD}"/>
              </a:ext>
            </a:extLst>
          </p:cNvPr>
          <p:cNvSpPr txBox="1"/>
          <p:nvPr/>
        </p:nvSpPr>
        <p:spPr>
          <a:xfrm>
            <a:off x="8543847" y="2990170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RV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42572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5A0CD5DB-BFA5-ED43-BE32-82940D13A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80000"/>
            <a:ext cx="6454545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9F907DB1-23EE-A14F-8693-DBD7391AE503}"/>
              </a:ext>
            </a:extLst>
          </p:cNvPr>
          <p:cNvSpPr txBox="1">
            <a:spLocks/>
          </p:cNvSpPr>
          <p:nvPr/>
        </p:nvSpPr>
        <p:spPr>
          <a:xfrm>
            <a:off x="1054800" y="180000"/>
            <a:ext cx="10080000" cy="9000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kumimoji="1" lang="zh-TW" alt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肺動脈瓣逆流</a:t>
            </a:r>
            <a:r>
              <a:rPr kumimoji="1" lang="en-US" altLang="zh-TW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-</a:t>
            </a:r>
            <a:r>
              <a:rPr kumimoji="1" lang="zh-TW" alt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胸骨旁左室短軸主動脈根部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561AD89-D612-704D-A4FD-6B1851149A9F}"/>
              </a:ext>
            </a:extLst>
          </p:cNvPr>
          <p:cNvSpPr txBox="1"/>
          <p:nvPr/>
        </p:nvSpPr>
        <p:spPr>
          <a:xfrm>
            <a:off x="1080000" y="1440000"/>
            <a:ext cx="410903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都卜勒彩色超音波：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紅色表示血由下往上流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藍色表示血由上往下流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右心室收縮期正常血流由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右心室經過肺動脈瓣，流入肺動脈（由上往下）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右心室</a:t>
            </a:r>
            <a:r>
              <a:rPr kumimoji="1" lang="zh-TW" altLang="en-US" sz="2400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舒張期（肺動脈瓣閉合，三尖瓣同時開啟，若看不到三尖瓣，可由主動脈閉合狀態判斷）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此處出現紅色表示血液由下往上，視為逆流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D9CDE51-C68F-E44F-9525-E39F000059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0000" y="1260000"/>
            <a:ext cx="7052438" cy="504000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E9CA4B2B-4FA8-09C5-8F53-9EA11B4D6040}"/>
              </a:ext>
            </a:extLst>
          </p:cNvPr>
          <p:cNvSpPr txBox="1"/>
          <p:nvPr/>
        </p:nvSpPr>
        <p:spPr>
          <a:xfrm>
            <a:off x="9284241" y="3226002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PV</a:t>
            </a: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E146E270-AF1F-3A92-E02B-8D5D56B1CB1F}"/>
              </a:ext>
            </a:extLst>
          </p:cNvPr>
          <p:cNvSpPr txBox="1"/>
          <p:nvPr/>
        </p:nvSpPr>
        <p:spPr>
          <a:xfrm>
            <a:off x="8096172" y="2506865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</a:t>
            </a:r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V</a:t>
            </a:r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CC1E30A-7084-D22B-2013-69705D20FB17}"/>
              </a:ext>
            </a:extLst>
          </p:cNvPr>
          <p:cNvSpPr txBox="1"/>
          <p:nvPr/>
        </p:nvSpPr>
        <p:spPr>
          <a:xfrm>
            <a:off x="9284241" y="3775334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PA</a:t>
            </a:r>
          </a:p>
        </p:txBody>
      </p:sp>
    </p:spTree>
    <p:extLst>
      <p:ext uri="{BB962C8B-B14F-4D97-AF65-F5344CB8AC3E}">
        <p14:creationId xmlns:p14="http://schemas.microsoft.com/office/powerpoint/2010/main" val="2019284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8B2A88-B184-8B4F-9438-9D2169BBC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4800" y="180000"/>
            <a:ext cx="10080000" cy="900000"/>
          </a:xfrm>
        </p:spPr>
        <p:txBody>
          <a:bodyPr>
            <a:normAutofit/>
          </a:bodyPr>
          <a:lstStyle/>
          <a:p>
            <a:r>
              <a:rPr kumimoji="1" lang="en-US" altLang="zh-TW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1. </a:t>
            </a:r>
            <a:r>
              <a:rPr kumimoji="1" lang="zh-TW" alt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心臟切面</a:t>
            </a:r>
            <a:r>
              <a:rPr kumimoji="1" lang="en-US" altLang="zh-TW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-</a:t>
            </a:r>
            <a:r>
              <a:rPr kumimoji="1" lang="zh-TW" alt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心尖四房室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4CDD9EF-5F7F-DA46-A646-C2E814A066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0" y="1080000"/>
            <a:ext cx="6253621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E6F5348C-59EF-794E-9831-CCC4B02BE0B8}"/>
              </a:ext>
            </a:extLst>
          </p:cNvPr>
          <p:cNvSpPr txBox="1"/>
          <p:nvPr/>
        </p:nvSpPr>
        <p:spPr>
          <a:xfrm>
            <a:off x="7380000" y="1080000"/>
            <a:ext cx="4320000" cy="423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Atrium </a:t>
            </a: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 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心房</a:t>
            </a: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 </a:t>
            </a:r>
            <a:r>
              <a:rPr lang="en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Ventricle </a:t>
            </a: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 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心室</a:t>
            </a:r>
            <a:r>
              <a:rPr lang="en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LA </a:t>
            </a: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 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左心房</a:t>
            </a: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 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LV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 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左心室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RA</a:t>
            </a: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: 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右心房</a:t>
            </a: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 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RV :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右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心室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血流方向：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左心房，經過二尖瓣，流入左心室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右心房，經過三尖瓣，流入右心室</a:t>
            </a:r>
          </a:p>
          <a:p>
            <a:endParaRPr kumimoji="1"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3B1F6E4-D871-4CAB-1742-E56BDDF294FC}"/>
              </a:ext>
            </a:extLst>
          </p:cNvPr>
          <p:cNvSpPr txBox="1"/>
          <p:nvPr/>
        </p:nvSpPr>
        <p:spPr>
          <a:xfrm>
            <a:off x="2641600" y="3767300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</a:t>
            </a:r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V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2A9A3BA-1B40-1AC0-3077-F8A9B217C59E}"/>
              </a:ext>
            </a:extLst>
          </p:cNvPr>
          <p:cNvSpPr txBox="1"/>
          <p:nvPr/>
        </p:nvSpPr>
        <p:spPr>
          <a:xfrm>
            <a:off x="3969410" y="3833066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MV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31210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FE9A7412-D20B-844F-BFF5-69C291D62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0000" y="1080000"/>
            <a:ext cx="7052456" cy="5040000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9F907DB1-23EE-A14F-8693-DBD7391AE503}"/>
              </a:ext>
            </a:extLst>
          </p:cNvPr>
          <p:cNvSpPr txBox="1">
            <a:spLocks/>
          </p:cNvSpPr>
          <p:nvPr/>
        </p:nvSpPr>
        <p:spPr>
          <a:xfrm>
            <a:off x="1054800" y="180000"/>
            <a:ext cx="10080000" cy="9000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kumimoji="1" lang="zh-TW" alt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二尖瓣逆流</a:t>
            </a:r>
            <a:r>
              <a:rPr kumimoji="1" lang="en-US" altLang="zh-TW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-</a:t>
            </a:r>
            <a:r>
              <a:rPr kumimoji="1" lang="zh-TW" alt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心尖四房室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BB5F984-B4A8-8B45-B497-081C03E2F9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80000"/>
            <a:ext cx="6253621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F561AD89-D612-704D-A4FD-6B1851149A9F}"/>
              </a:ext>
            </a:extLst>
          </p:cNvPr>
          <p:cNvSpPr txBox="1"/>
          <p:nvPr/>
        </p:nvSpPr>
        <p:spPr>
          <a:xfrm>
            <a:off x="1080000" y="1440000"/>
            <a:ext cx="410903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都卜勒彩色超音波：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紅色表示血由下往上流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藍色表示血由上往下流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左心室舒張期正常血流由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左心房經過二尖瓣，流入左心室（由下往上）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左心室</a:t>
            </a:r>
            <a:r>
              <a:rPr kumimoji="1" lang="zh-TW" altLang="en-US" sz="2400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收縮期（瓣膜應閉合）</a:t>
            </a:r>
            <a:r>
              <a:rPr kumimoji="1" lang="zh-TW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此處出現藍色表示血液由上往下，視為逆流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8FDAF97-7EBC-97D4-B1CA-A3D990B846FB}"/>
              </a:ext>
            </a:extLst>
          </p:cNvPr>
          <p:cNvSpPr txBox="1"/>
          <p:nvPr/>
        </p:nvSpPr>
        <p:spPr>
          <a:xfrm>
            <a:off x="9405010" y="3883866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MV</a:t>
            </a:r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688FEC2-A956-1048-1D43-C055531B887B}"/>
              </a:ext>
            </a:extLst>
          </p:cNvPr>
          <p:cNvSpPr txBox="1"/>
          <p:nvPr/>
        </p:nvSpPr>
        <p:spPr>
          <a:xfrm>
            <a:off x="7641919" y="4068532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</a:t>
            </a:r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V</a:t>
            </a:r>
            <a:endParaRPr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318A7A5-4C84-026F-9972-AF1ADE0D704C}"/>
              </a:ext>
            </a:extLst>
          </p:cNvPr>
          <p:cNvSpPr txBox="1"/>
          <p:nvPr/>
        </p:nvSpPr>
        <p:spPr>
          <a:xfrm>
            <a:off x="9544980" y="2879868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</a:t>
            </a:r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V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AF843F42-D90F-2BA8-E6E8-8A222D5DB469}"/>
              </a:ext>
            </a:extLst>
          </p:cNvPr>
          <p:cNvSpPr txBox="1"/>
          <p:nvPr/>
        </p:nvSpPr>
        <p:spPr>
          <a:xfrm>
            <a:off x="9723440" y="5040986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</a:t>
            </a:r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</a:t>
            </a:r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41488597-B2F5-498B-EA5D-17D0AAE72498}"/>
              </a:ext>
            </a:extLst>
          </p:cNvPr>
          <p:cNvSpPr txBox="1"/>
          <p:nvPr/>
        </p:nvSpPr>
        <p:spPr>
          <a:xfrm>
            <a:off x="7436350" y="3059668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RV</a:t>
            </a:r>
            <a:endParaRPr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E0F7EB9-B0C6-3D9C-6B60-38F6D9CD3D60}"/>
              </a:ext>
            </a:extLst>
          </p:cNvPr>
          <p:cNvSpPr txBox="1"/>
          <p:nvPr/>
        </p:nvSpPr>
        <p:spPr>
          <a:xfrm>
            <a:off x="7614810" y="5220786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RA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9427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9F907DB1-23EE-A14F-8693-DBD7391AE503}"/>
              </a:ext>
            </a:extLst>
          </p:cNvPr>
          <p:cNvSpPr txBox="1">
            <a:spLocks/>
          </p:cNvSpPr>
          <p:nvPr/>
        </p:nvSpPr>
        <p:spPr>
          <a:xfrm>
            <a:off x="1054800" y="180000"/>
            <a:ext cx="10080000" cy="9000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kumimoji="1" lang="zh-TW" alt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三尖瓣逆流</a:t>
            </a:r>
            <a:r>
              <a:rPr kumimoji="1" lang="en-US" altLang="zh-TW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-</a:t>
            </a:r>
            <a:r>
              <a:rPr kumimoji="1" lang="zh-TW" alt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心尖四房室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BB5F984-B4A8-8B45-B497-081C03E2F9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80000"/>
            <a:ext cx="6253621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F561AD89-D612-704D-A4FD-6B1851149A9F}"/>
              </a:ext>
            </a:extLst>
          </p:cNvPr>
          <p:cNvSpPr txBox="1"/>
          <p:nvPr/>
        </p:nvSpPr>
        <p:spPr>
          <a:xfrm>
            <a:off x="1080000" y="1440000"/>
            <a:ext cx="410903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都卜勒彩色超音波：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紅色表示血由下往上流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藍色表示血由上往下流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右心室舒張期正常血流由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右心房經過三尖瓣，流入右心室（由下往上）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右心室</a:t>
            </a:r>
            <a:r>
              <a:rPr kumimoji="1" lang="zh-TW" altLang="en-US" sz="2400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收縮期（瓣膜應閉合）</a:t>
            </a:r>
            <a:r>
              <a:rPr kumimoji="1" lang="zh-TW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此處出現藍色表示血液由上往下，視為逆流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9B4F4DF-AE64-1A4F-B06C-5B33134BC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0000" y="1080000"/>
            <a:ext cx="7052438" cy="504000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22B2954F-5138-2A54-EC2C-4FA4B3D8DC56}"/>
              </a:ext>
            </a:extLst>
          </p:cNvPr>
          <p:cNvSpPr txBox="1"/>
          <p:nvPr/>
        </p:nvSpPr>
        <p:spPr>
          <a:xfrm>
            <a:off x="9747910" y="3921966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MV</a:t>
            </a: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B50CA627-0F03-8B3D-BBFC-EAE0CE552CAB}"/>
              </a:ext>
            </a:extLst>
          </p:cNvPr>
          <p:cNvSpPr txBox="1"/>
          <p:nvPr/>
        </p:nvSpPr>
        <p:spPr>
          <a:xfrm>
            <a:off x="7984819" y="4106632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</a:t>
            </a:r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V</a:t>
            </a:r>
            <a:endParaRPr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996894C-9D34-0F01-1B5C-F6A0C0AEF811}"/>
              </a:ext>
            </a:extLst>
          </p:cNvPr>
          <p:cNvSpPr txBox="1"/>
          <p:nvPr/>
        </p:nvSpPr>
        <p:spPr>
          <a:xfrm>
            <a:off x="9887880" y="2917968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</a:t>
            </a:r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V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ABA8500-60D4-03C1-2D4A-C095787C10D9}"/>
              </a:ext>
            </a:extLst>
          </p:cNvPr>
          <p:cNvSpPr txBox="1"/>
          <p:nvPr/>
        </p:nvSpPr>
        <p:spPr>
          <a:xfrm>
            <a:off x="9904980" y="4716922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</a:t>
            </a:r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</a:t>
            </a:r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152B6A1C-CB62-F88C-648E-FB5F3EA22516}"/>
              </a:ext>
            </a:extLst>
          </p:cNvPr>
          <p:cNvSpPr txBox="1"/>
          <p:nvPr/>
        </p:nvSpPr>
        <p:spPr>
          <a:xfrm>
            <a:off x="7779250" y="3097768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RV</a:t>
            </a:r>
            <a:endParaRPr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27EE523E-0370-7ECE-0C45-71A2003317F2}"/>
              </a:ext>
            </a:extLst>
          </p:cNvPr>
          <p:cNvSpPr txBox="1"/>
          <p:nvPr/>
        </p:nvSpPr>
        <p:spPr>
          <a:xfrm>
            <a:off x="8334069" y="4894420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RA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77753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8B2A88-B184-8B4F-9438-9D2169BBC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4800" y="180000"/>
            <a:ext cx="10080000" cy="900000"/>
          </a:xfrm>
        </p:spPr>
        <p:txBody>
          <a:bodyPr>
            <a:normAutofit/>
          </a:bodyPr>
          <a:lstStyle/>
          <a:p>
            <a:r>
              <a:rPr kumimoji="1" lang="en-US" altLang="zh-TW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2. </a:t>
            </a:r>
            <a:r>
              <a:rPr kumimoji="1" lang="zh-TW" alt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心臟切面</a:t>
            </a:r>
            <a:r>
              <a:rPr kumimoji="1" lang="en-US" altLang="zh-TW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-</a:t>
            </a:r>
            <a:r>
              <a:rPr kumimoji="1" lang="zh-TW" alt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胸骨旁左心室長軸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E6F5348C-59EF-794E-9831-CCC4B02BE0B8}"/>
              </a:ext>
            </a:extLst>
          </p:cNvPr>
          <p:cNvSpPr txBox="1"/>
          <p:nvPr/>
        </p:nvSpPr>
        <p:spPr>
          <a:xfrm>
            <a:off x="7380000" y="1080000"/>
            <a:ext cx="4320000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LA </a:t>
            </a: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 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左心房</a:t>
            </a: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 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LV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 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左心室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RA</a:t>
            </a: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: 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右心房</a:t>
            </a: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 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RV :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右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心室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AO : 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主動脈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血流方向：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左心房，經過二尖瓣，流入左心室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左心室，經過主動脈瓣，流入主動脈</a:t>
            </a:r>
            <a:endParaRPr kumimoji="1" lang="zh-TW" alt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8ABE209-8D37-A34D-89C3-AA4AE147DB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0" y="1080000"/>
            <a:ext cx="6462857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055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8B2A88-B184-8B4F-9438-9D2169BBC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4800" y="180000"/>
            <a:ext cx="10080000" cy="900000"/>
          </a:xfrm>
        </p:spPr>
        <p:txBody>
          <a:bodyPr>
            <a:normAutofit/>
          </a:bodyPr>
          <a:lstStyle/>
          <a:p>
            <a:r>
              <a:rPr kumimoji="1" lang="zh-TW" alt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心臟切面</a:t>
            </a:r>
            <a:r>
              <a:rPr kumimoji="1" lang="en-US" altLang="zh-TW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-</a:t>
            </a:r>
            <a:r>
              <a:rPr kumimoji="1" lang="zh-TW" alt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胸骨旁左心室長軸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E6F5348C-59EF-794E-9831-CCC4B02BE0B8}"/>
              </a:ext>
            </a:extLst>
          </p:cNvPr>
          <p:cNvSpPr txBox="1"/>
          <p:nvPr/>
        </p:nvSpPr>
        <p:spPr>
          <a:xfrm>
            <a:off x="7380000" y="1080000"/>
            <a:ext cx="4320000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LA </a:t>
            </a: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 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左心房</a:t>
            </a: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 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LV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 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左心室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RA</a:t>
            </a: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: 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右心房</a:t>
            </a: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 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RV :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右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心室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AO : 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主動脈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血流方向：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左心房，經過二尖瓣，流入左心室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左心室，經過主動脈瓣，流入主動脈</a:t>
            </a:r>
            <a:endParaRPr kumimoji="1" lang="zh-TW" alt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A71A41E-D659-BF1D-09EA-7BFA1DD624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44"/>
          <a:stretch/>
        </p:blipFill>
        <p:spPr bwMode="auto">
          <a:xfrm>
            <a:off x="1498121" y="1080000"/>
            <a:ext cx="4596679" cy="5164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9912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675B4263-1C90-864E-B7AC-9FA178A318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80000"/>
            <a:ext cx="6462857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9F907DB1-23EE-A14F-8693-DBD7391AE503}"/>
              </a:ext>
            </a:extLst>
          </p:cNvPr>
          <p:cNvSpPr txBox="1">
            <a:spLocks/>
          </p:cNvSpPr>
          <p:nvPr/>
        </p:nvSpPr>
        <p:spPr>
          <a:xfrm>
            <a:off x="1054800" y="180000"/>
            <a:ext cx="10080000" cy="9000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kumimoji="1" lang="zh-TW" alt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二尖瓣逆流</a:t>
            </a:r>
            <a:r>
              <a:rPr kumimoji="1" lang="en-US" altLang="zh-TW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-</a:t>
            </a:r>
            <a:r>
              <a:rPr kumimoji="1" lang="zh-TW" alt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胸骨旁左心室長軸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561AD89-D612-704D-A4FD-6B1851149A9F}"/>
              </a:ext>
            </a:extLst>
          </p:cNvPr>
          <p:cNvSpPr txBox="1"/>
          <p:nvPr/>
        </p:nvSpPr>
        <p:spPr>
          <a:xfrm>
            <a:off x="1080000" y="1440000"/>
            <a:ext cx="410903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都卜勒彩色超音波：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紅色表示血由下往上流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藍色表示血由上往下流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左心室舒張期正常血流由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左心房經過二尖瓣，流入左心室（由下往上）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左心室</a:t>
            </a:r>
            <a:r>
              <a:rPr kumimoji="1" lang="zh-TW" altLang="en-US" sz="2400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收縮期（瓣膜應閉合）</a:t>
            </a:r>
            <a:r>
              <a:rPr kumimoji="1" lang="zh-TW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此處出現藍色表示血液由上往下，視為逆流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EF23E24-21BE-ED40-9EDE-8846F7EABB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000" y="1260000"/>
            <a:ext cx="7052438" cy="504000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EA88B401-77F5-CCFA-7DD5-9EF9C46DB38C}"/>
              </a:ext>
            </a:extLst>
          </p:cNvPr>
          <p:cNvSpPr txBox="1"/>
          <p:nvPr/>
        </p:nvSpPr>
        <p:spPr>
          <a:xfrm>
            <a:off x="8449578" y="4069604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MV</a:t>
            </a: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E8B71A9A-5859-FC26-0299-EAF1FC886ABB}"/>
              </a:ext>
            </a:extLst>
          </p:cNvPr>
          <p:cNvSpPr txBox="1"/>
          <p:nvPr/>
        </p:nvSpPr>
        <p:spPr>
          <a:xfrm>
            <a:off x="9549798" y="4272631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LA</a:t>
            </a: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1179477F-E78A-B423-2B88-D40390417C35}"/>
              </a:ext>
            </a:extLst>
          </p:cNvPr>
          <p:cNvSpPr txBox="1"/>
          <p:nvPr/>
        </p:nvSpPr>
        <p:spPr>
          <a:xfrm>
            <a:off x="8100328" y="3078029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</a:t>
            </a:r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V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77245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675B4263-1C90-864E-B7AC-9FA178A318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80000"/>
            <a:ext cx="6462857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9F907DB1-23EE-A14F-8693-DBD7391AE503}"/>
              </a:ext>
            </a:extLst>
          </p:cNvPr>
          <p:cNvSpPr txBox="1">
            <a:spLocks/>
          </p:cNvSpPr>
          <p:nvPr/>
        </p:nvSpPr>
        <p:spPr>
          <a:xfrm>
            <a:off x="1054800" y="180000"/>
            <a:ext cx="10080000" cy="9000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kumimoji="1" lang="zh-TW" alt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主動脈瓣逆流</a:t>
            </a:r>
            <a:r>
              <a:rPr kumimoji="1" lang="en-US" altLang="zh-TW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-</a:t>
            </a:r>
            <a:r>
              <a:rPr kumimoji="1" lang="zh-TW" alt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胸骨旁左心室長軸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561AD89-D612-704D-A4FD-6B1851149A9F}"/>
              </a:ext>
            </a:extLst>
          </p:cNvPr>
          <p:cNvSpPr txBox="1"/>
          <p:nvPr/>
        </p:nvSpPr>
        <p:spPr>
          <a:xfrm>
            <a:off x="1080000" y="1440000"/>
            <a:ext cx="410903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都卜勒彩色超音波：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紅色表示血由下往上流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藍色表示血由上往下流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左心室收縮期正常血流由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左心室經過主動脈瓣，流入主動脈（由左上往右下）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左心室</a:t>
            </a:r>
            <a:r>
              <a:rPr kumimoji="1" lang="zh-TW" altLang="en-US" sz="2400" b="1" dirty="0">
                <a:solidFill>
                  <a:srgbClr val="FF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舒張期（主動脈瓣閉合，二尖瓣同時開啟）</a:t>
            </a:r>
            <a:r>
              <a:rPr kumimoji="1" lang="zh-TW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此處出現紅色表示由</a:t>
            </a:r>
            <a:r>
              <a:rPr kumimoji="1" lang="en-US" altLang="zh-TW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kumimoji="1" lang="zh-TW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右</a:t>
            </a:r>
            <a:r>
              <a:rPr kumimoji="1" lang="en-US" altLang="zh-TW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kumimoji="1" lang="zh-TW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下往</a:t>
            </a:r>
            <a:r>
              <a:rPr kumimoji="1" lang="en-US" altLang="zh-TW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kumimoji="1" lang="zh-TW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</a:t>
            </a:r>
            <a:r>
              <a:rPr kumimoji="1" lang="en-US" altLang="zh-TW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kumimoji="1" lang="zh-TW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上，視為逆流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2FB02A54-806B-E64F-99FE-FF01A062A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000" y="1260000"/>
            <a:ext cx="7140000" cy="5040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65FEDFAA-9794-D1CC-6F65-7E1893A6643F}"/>
              </a:ext>
            </a:extLst>
          </p:cNvPr>
          <p:cNvSpPr txBox="1"/>
          <p:nvPr/>
        </p:nvSpPr>
        <p:spPr>
          <a:xfrm>
            <a:off x="8348193" y="4509067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MV</a:t>
            </a:r>
            <a:endParaRPr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71B015B-133B-8F94-504A-AA276981E709}"/>
              </a:ext>
            </a:extLst>
          </p:cNvPr>
          <p:cNvSpPr txBox="1"/>
          <p:nvPr/>
        </p:nvSpPr>
        <p:spPr>
          <a:xfrm>
            <a:off x="9448413" y="4712094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LA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D5F85CAC-FAC6-5DC4-3D47-6003898F589D}"/>
              </a:ext>
            </a:extLst>
          </p:cNvPr>
          <p:cNvSpPr txBox="1"/>
          <p:nvPr/>
        </p:nvSpPr>
        <p:spPr>
          <a:xfrm>
            <a:off x="7998943" y="3517492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</a:t>
            </a:r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V</a:t>
            </a:r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C8E1B6A-6E8D-D864-D089-12246C0590AA}"/>
              </a:ext>
            </a:extLst>
          </p:cNvPr>
          <p:cNvSpPr txBox="1"/>
          <p:nvPr/>
        </p:nvSpPr>
        <p:spPr>
          <a:xfrm>
            <a:off x="9422178" y="3618795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AV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86497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8B2A88-B184-8B4F-9438-9D2169BBC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4800" y="180000"/>
            <a:ext cx="10080000" cy="900000"/>
          </a:xfrm>
        </p:spPr>
        <p:txBody>
          <a:bodyPr>
            <a:normAutofit/>
          </a:bodyPr>
          <a:lstStyle/>
          <a:p>
            <a:r>
              <a:rPr kumimoji="1" lang="en-US" altLang="zh-TW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3. </a:t>
            </a:r>
            <a:r>
              <a:rPr kumimoji="1" lang="zh-TW" alt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心臟切面</a:t>
            </a:r>
            <a:r>
              <a:rPr kumimoji="1" lang="en-US" altLang="zh-TW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-</a:t>
            </a:r>
            <a:r>
              <a:rPr kumimoji="1" lang="zh-TW" alt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胸骨旁左室短軸主動脈根部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E6F5348C-59EF-794E-9831-CCC4B02BE0B8}"/>
              </a:ext>
            </a:extLst>
          </p:cNvPr>
          <p:cNvSpPr txBox="1"/>
          <p:nvPr/>
        </p:nvSpPr>
        <p:spPr>
          <a:xfrm>
            <a:off x="7380000" y="1080000"/>
            <a:ext cx="4320000" cy="4324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LA </a:t>
            </a: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 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左心房</a:t>
            </a: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 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LV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 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左心室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RA</a:t>
            </a: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: 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右心房</a:t>
            </a: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 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RV :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右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心室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PA : 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肺動脈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血流方向：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右心房，經過三尖瓣</a:t>
            </a: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TV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，流入右心室</a:t>
            </a:r>
          </a:p>
          <a:p>
            <a:pPr>
              <a:spcAft>
                <a:spcPts val="600"/>
              </a:spcAft>
            </a:pP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右心室，經過肺動脈瓣</a:t>
            </a:r>
            <a:r>
              <a:rPr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PV</a:t>
            </a:r>
            <a:r>
              <a:rPr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，流入肺動脈</a:t>
            </a:r>
            <a:endParaRPr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spcAft>
                <a:spcPts val="600"/>
              </a:spcAft>
            </a:pP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68B49ADF-A6D1-754F-9340-69C52EAFA5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0" y="1080000"/>
            <a:ext cx="6454545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986EF20E-B7AB-7C4E-7B89-58E0B03432A3}"/>
              </a:ext>
            </a:extLst>
          </p:cNvPr>
          <p:cNvSpPr txBox="1"/>
          <p:nvPr/>
        </p:nvSpPr>
        <p:spPr>
          <a:xfrm>
            <a:off x="4635500" y="2688132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PV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DE91C7C-0FEE-5F83-B9FD-BBC3CC1FEC31}"/>
              </a:ext>
            </a:extLst>
          </p:cNvPr>
          <p:cNvSpPr txBox="1"/>
          <p:nvPr/>
        </p:nvSpPr>
        <p:spPr>
          <a:xfrm>
            <a:off x="2984500" y="3057464"/>
            <a:ext cx="69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</a:t>
            </a:r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V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368267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網狀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網狀</Template>
  <TotalTime>576</TotalTime>
  <Words>930</Words>
  <Application>Microsoft Macintosh PowerPoint</Application>
  <PresentationFormat>寬螢幕</PresentationFormat>
  <Paragraphs>119</Paragraphs>
  <Slides>11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8" baseType="lpstr">
      <vt:lpstr>Microsoft JhengHei</vt:lpstr>
      <vt:lpstr>KaiTi</vt:lpstr>
      <vt:lpstr>PingFang TC</vt:lpstr>
      <vt:lpstr>Arial</vt:lpstr>
      <vt:lpstr>Calibri</vt:lpstr>
      <vt:lpstr>Century Gothic</vt:lpstr>
      <vt:lpstr>網狀</vt:lpstr>
      <vt:lpstr>心臟超音波血液逆流說明</vt:lpstr>
      <vt:lpstr>1. 心臟切面-心尖四房室</vt:lpstr>
      <vt:lpstr>PowerPoint 簡報</vt:lpstr>
      <vt:lpstr>PowerPoint 簡報</vt:lpstr>
      <vt:lpstr>2. 心臟切面-胸骨旁左心室長軸</vt:lpstr>
      <vt:lpstr>心臟切面-胸骨旁左心室長軸</vt:lpstr>
      <vt:lpstr>PowerPoint 簡報</vt:lpstr>
      <vt:lpstr>PowerPoint 簡報</vt:lpstr>
      <vt:lpstr>3. 心臟切面-胸骨旁左室短軸主動脈根部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User</dc:creator>
  <cp:lastModifiedBy>陳世興</cp:lastModifiedBy>
  <cp:revision>29</cp:revision>
  <dcterms:created xsi:type="dcterms:W3CDTF">2021-10-29T01:46:31Z</dcterms:created>
  <dcterms:modified xsi:type="dcterms:W3CDTF">2022-08-23T08:29:30Z</dcterms:modified>
</cp:coreProperties>
</file>

<file path=docProps/thumbnail.jpeg>
</file>